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05D6F5C3-945B-4FEF-A5D9-AD1B0A9FE75E}">
          <p14:sldIdLst>
            <p14:sldId id="256"/>
            <p14:sldId id="25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118" autoAdjust="0"/>
    <p:restoredTop sz="94660"/>
  </p:normalViewPr>
  <p:slideViewPr>
    <p:cSldViewPr snapToGrid="0">
      <p:cViewPr varScale="1">
        <p:scale>
          <a:sx n="27" d="100"/>
          <a:sy n="27" d="100"/>
        </p:scale>
        <p:origin x="192"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F2C9DE-C878-4B67-A03C-20B102DB05F7}"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3073669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2C9DE-C878-4B67-A03C-20B102DB05F7}"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72688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2C9DE-C878-4B67-A03C-20B102DB05F7}"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54439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F2C9DE-C878-4B67-A03C-20B102DB05F7}"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719644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F2C9DE-C878-4B67-A03C-20B102DB05F7}" type="datetimeFigureOut">
              <a:rPr lang="en-US" smtClean="0"/>
              <a:t>4/17/2020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4246312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F2C9DE-C878-4B67-A03C-20B102DB05F7}"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3844200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F2C9DE-C878-4B67-A03C-20B102DB05F7}" type="datetimeFigureOut">
              <a:rPr lang="en-US" smtClean="0"/>
              <a:t>4/17/2020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3551881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F2C9DE-C878-4B67-A03C-20B102DB05F7}" type="datetimeFigureOut">
              <a:rPr lang="en-US" smtClean="0"/>
              <a:t>4/17/2020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159061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2C9DE-C878-4B67-A03C-20B102DB05F7}" type="datetimeFigureOut">
              <a:rPr lang="en-US" smtClean="0"/>
              <a:t>4/17/2020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2248945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F2C9DE-C878-4B67-A03C-20B102DB05F7}"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3046205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fld id="{45F2C9DE-C878-4B67-A03C-20B102DB05F7}" type="datetimeFigureOut">
              <a:rPr lang="en-US" smtClean="0"/>
              <a:t>4/17/2020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7ACE09-3ADF-4BF6-A642-EE83D5D807A6}" type="slidenum">
              <a:rPr lang="en-US" smtClean="0"/>
              <a:t>‹#›</a:t>
            </a:fld>
            <a:endParaRPr lang="en-US"/>
          </a:p>
        </p:txBody>
      </p:sp>
    </p:spTree>
    <p:extLst>
      <p:ext uri="{BB962C8B-B14F-4D97-AF65-F5344CB8AC3E}">
        <p14:creationId xmlns:p14="http://schemas.microsoft.com/office/powerpoint/2010/main" val="13595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45F2C9DE-C878-4B67-A03C-20B102DB05F7}" type="datetimeFigureOut">
              <a:rPr lang="en-US" smtClean="0"/>
              <a:t>4/17/2020</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337ACE09-3ADF-4BF6-A642-EE83D5D807A6}" type="slidenum">
              <a:rPr lang="en-US" smtClean="0"/>
              <a:t>‹#›</a:t>
            </a:fld>
            <a:endParaRPr lang="en-US"/>
          </a:p>
        </p:txBody>
      </p:sp>
    </p:spTree>
    <p:extLst>
      <p:ext uri="{BB962C8B-B14F-4D97-AF65-F5344CB8AC3E}">
        <p14:creationId xmlns:p14="http://schemas.microsoft.com/office/powerpoint/2010/main" val="10280737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Picture 23">
            <a:extLst>
              <a:ext uri="{FF2B5EF4-FFF2-40B4-BE49-F238E27FC236}">
                <a16:creationId xmlns:a16="http://schemas.microsoft.com/office/drawing/2014/main" id="{468D6A2E-8472-4CCC-96F4-4F134824B57F}"/>
              </a:ext>
            </a:extLst>
          </p:cNvPr>
          <p:cNvPicPr>
            <a:picLocks noChangeAspect="1"/>
          </p:cNvPicPr>
          <p:nvPr/>
        </p:nvPicPr>
        <p:blipFill>
          <a:blip r:embed="rId2"/>
          <a:stretch>
            <a:fillRect/>
          </a:stretch>
        </p:blipFill>
        <p:spPr>
          <a:xfrm>
            <a:off x="553501" y="17638155"/>
            <a:ext cx="11216275" cy="10145508"/>
          </a:xfrm>
          <a:prstGeom prst="rect">
            <a:avLst/>
          </a:prstGeom>
          <a:effectLst>
            <a:outerShdw blurRad="63500" sx="102000" sy="102000" algn="ctr" rotWithShape="0">
              <a:schemeClr val="accent1">
                <a:lumMod val="60000"/>
                <a:lumOff val="40000"/>
                <a:alpha val="40000"/>
              </a:schemeClr>
            </a:outerShdw>
          </a:effectLst>
        </p:spPr>
      </p:pic>
      <p:pic>
        <p:nvPicPr>
          <p:cNvPr id="5" name="Picture 4" descr="A close up of a tree&#10;&#10;Description automatically generated">
            <a:extLst>
              <a:ext uri="{FF2B5EF4-FFF2-40B4-BE49-F238E27FC236}">
                <a16:creationId xmlns:a16="http://schemas.microsoft.com/office/drawing/2014/main" id="{85B3AF88-1720-4E06-BA62-6E6729FFC4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85537" y="669564"/>
            <a:ext cx="8315767" cy="6965066"/>
          </a:xfrm>
          <a:prstGeom prst="rect">
            <a:avLst/>
          </a:prstGeom>
        </p:spPr>
      </p:pic>
      <p:sp>
        <p:nvSpPr>
          <p:cNvPr id="8" name="TextBox 7">
            <a:extLst>
              <a:ext uri="{FF2B5EF4-FFF2-40B4-BE49-F238E27FC236}">
                <a16:creationId xmlns:a16="http://schemas.microsoft.com/office/drawing/2014/main" id="{B7410BE5-4742-4B6B-946D-ABD46A286E72}"/>
              </a:ext>
            </a:extLst>
          </p:cNvPr>
          <p:cNvSpPr txBox="1"/>
          <p:nvPr/>
        </p:nvSpPr>
        <p:spPr>
          <a:xfrm>
            <a:off x="12678584" y="11278867"/>
            <a:ext cx="8805507" cy="5786199"/>
          </a:xfrm>
          <a:prstGeom prst="rect">
            <a:avLst/>
          </a:prstGeom>
          <a:noFill/>
          <a:ln>
            <a:solidFill>
              <a:schemeClr val="tx1"/>
            </a:solidFill>
          </a:ln>
        </p:spPr>
        <p:txBody>
          <a:bodyPr wrap="square" rtlCol="0">
            <a:spAutoFit/>
          </a:bodyPr>
          <a:lstStyle/>
          <a:p>
            <a:pPr algn="ctr"/>
            <a:r>
              <a:rPr lang="en-US" sz="5400" dirty="0"/>
              <a:t>1. Electrospinning Chitosan</a:t>
            </a:r>
            <a:endParaRPr lang="en-US" sz="3600" dirty="0"/>
          </a:p>
          <a:p>
            <a:endParaRPr lang="en-US" dirty="0"/>
          </a:p>
          <a:p>
            <a:pPr marL="285750" indent="-285750">
              <a:buFont typeface="Arial" panose="020B0604020202020204" pitchFamily="34" charset="0"/>
              <a:buChar char="•"/>
            </a:pPr>
            <a:r>
              <a:rPr lang="en-US" sz="4000" dirty="0"/>
              <a:t>Learned about electrospinning, many trials with chitosan</a:t>
            </a:r>
          </a:p>
          <a:p>
            <a:pPr marL="285750" indent="-285750">
              <a:buFont typeface="Arial" panose="020B0604020202020204" pitchFamily="34" charset="0"/>
              <a:buChar char="•"/>
            </a:pPr>
            <a:r>
              <a:rPr lang="en-US" sz="4000" dirty="0"/>
              <a:t>Unsuccessful with low-risk acetic acid solvent </a:t>
            </a:r>
            <a:r>
              <a:rPr lang="en-US" sz="4000"/>
              <a:t>(figure </a:t>
            </a:r>
            <a:r>
              <a:rPr lang="en-US" sz="4000" dirty="0"/>
              <a:t>3); replaced solvent with trifluoroacetic acid</a:t>
            </a:r>
          </a:p>
          <a:p>
            <a:pPr marL="285750" indent="-285750">
              <a:buFont typeface="Arial" panose="020B0604020202020204" pitchFamily="34" charset="0"/>
              <a:buChar char="•"/>
            </a:pPr>
            <a:r>
              <a:rPr lang="en-US" sz="4000" dirty="0"/>
              <a:t>Still unsuccessful (primarily due to insufficient literature search) </a:t>
            </a:r>
            <a:br>
              <a:rPr lang="en-US" dirty="0"/>
            </a:br>
            <a:endParaRPr lang="en-US" dirty="0"/>
          </a:p>
        </p:txBody>
      </p:sp>
      <p:sp>
        <p:nvSpPr>
          <p:cNvPr id="9" name="TextBox 8">
            <a:extLst>
              <a:ext uri="{FF2B5EF4-FFF2-40B4-BE49-F238E27FC236}">
                <a16:creationId xmlns:a16="http://schemas.microsoft.com/office/drawing/2014/main" id="{53E1C2D4-9640-40B9-9A35-1F038D71110C}"/>
              </a:ext>
            </a:extLst>
          </p:cNvPr>
          <p:cNvSpPr txBox="1"/>
          <p:nvPr/>
        </p:nvSpPr>
        <p:spPr>
          <a:xfrm>
            <a:off x="43809549" y="20913679"/>
            <a:ext cx="6843349" cy="7325082"/>
          </a:xfrm>
          <a:prstGeom prst="rect">
            <a:avLst/>
          </a:prstGeom>
          <a:solidFill>
            <a:schemeClr val="accent1">
              <a:alpha val="37000"/>
            </a:schemeClr>
          </a:solidFill>
          <a:ln>
            <a:noFill/>
          </a:ln>
        </p:spPr>
        <p:txBody>
          <a:bodyPr wrap="square" rtlCol="0">
            <a:spAutoFit/>
          </a:bodyPr>
          <a:lstStyle/>
          <a:p>
            <a:r>
              <a:rPr lang="en-US" sz="5400" b="1" dirty="0"/>
              <a:t>What could be accomplished if the university were open?</a:t>
            </a:r>
          </a:p>
          <a:p>
            <a:endParaRPr lang="en-US" sz="2800" dirty="0"/>
          </a:p>
          <a:p>
            <a:pPr marL="285750" indent="-285750">
              <a:buFont typeface="Arial" panose="020B0604020202020204" pitchFamily="34" charset="0"/>
              <a:buChar char="•"/>
            </a:pPr>
            <a:r>
              <a:rPr lang="en-US" sz="4000" dirty="0"/>
              <a:t>Modify scaffold surface to improve properties</a:t>
            </a:r>
          </a:p>
          <a:p>
            <a:pPr marL="285750" indent="-285750">
              <a:buFont typeface="Arial" panose="020B0604020202020204" pitchFamily="34" charset="0"/>
              <a:buChar char="•"/>
            </a:pPr>
            <a:r>
              <a:rPr lang="en-US" sz="4000" dirty="0"/>
              <a:t>Compare fibroblast cell proliferation on modified and unmodified scaffolds</a:t>
            </a:r>
          </a:p>
          <a:p>
            <a:pPr marL="285750" indent="-285750">
              <a:buFont typeface="Arial" panose="020B0604020202020204" pitchFamily="34" charset="0"/>
              <a:buChar char="•"/>
            </a:pPr>
            <a:r>
              <a:rPr lang="en-US" sz="4000" dirty="0"/>
              <a:t>Publish paper outlining our experiment and findings</a:t>
            </a:r>
          </a:p>
        </p:txBody>
      </p:sp>
      <p:pic>
        <p:nvPicPr>
          <p:cNvPr id="13" name="Picture 12" descr="A picture containing rain, food, white&#10;&#10;Description automatically generated">
            <a:extLst>
              <a:ext uri="{FF2B5EF4-FFF2-40B4-BE49-F238E27FC236}">
                <a16:creationId xmlns:a16="http://schemas.microsoft.com/office/drawing/2014/main" id="{CD7DA322-B91B-407D-B472-B9A74300C77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54761" y="20079256"/>
            <a:ext cx="8315767" cy="6955750"/>
          </a:xfrm>
          <a:prstGeom prst="rect">
            <a:avLst/>
          </a:prstGeom>
        </p:spPr>
      </p:pic>
      <p:sp>
        <p:nvSpPr>
          <p:cNvPr id="17" name="TextBox 16">
            <a:extLst>
              <a:ext uri="{FF2B5EF4-FFF2-40B4-BE49-F238E27FC236}">
                <a16:creationId xmlns:a16="http://schemas.microsoft.com/office/drawing/2014/main" id="{A88AB96C-C571-44DF-948C-77F309787DCC}"/>
              </a:ext>
            </a:extLst>
          </p:cNvPr>
          <p:cNvSpPr txBox="1"/>
          <p:nvPr/>
        </p:nvSpPr>
        <p:spPr>
          <a:xfrm>
            <a:off x="22640994" y="11145337"/>
            <a:ext cx="7221667" cy="7571303"/>
          </a:xfrm>
          <a:prstGeom prst="rect">
            <a:avLst/>
          </a:prstGeom>
          <a:noFill/>
          <a:ln>
            <a:solidFill>
              <a:schemeClr val="tx1"/>
            </a:solidFill>
          </a:ln>
        </p:spPr>
        <p:txBody>
          <a:bodyPr wrap="square" rtlCol="0">
            <a:spAutoFit/>
          </a:bodyPr>
          <a:lstStyle/>
          <a:p>
            <a:pPr algn="ctr"/>
            <a:r>
              <a:rPr lang="en-US" sz="6000" dirty="0"/>
              <a:t>2. Electrospinning Chitosan/PCL</a:t>
            </a:r>
          </a:p>
          <a:p>
            <a:endParaRPr lang="en-US" sz="2800" dirty="0"/>
          </a:p>
          <a:p>
            <a:pPr marL="285750" indent="-285750">
              <a:buFont typeface="Arial" panose="020B0604020202020204" pitchFamily="34" charset="0"/>
              <a:buChar char="•"/>
            </a:pPr>
            <a:r>
              <a:rPr lang="en-US" sz="4000" dirty="0"/>
              <a:t>New plan after continued  literature search: </a:t>
            </a:r>
            <a:r>
              <a:rPr lang="en-US" sz="4000" dirty="0" err="1"/>
              <a:t>electrospin</a:t>
            </a:r>
            <a:r>
              <a:rPr lang="en-US" sz="4000" dirty="0"/>
              <a:t> chitosan/polycaprolactone (chitosan/PCL) blend solution</a:t>
            </a:r>
          </a:p>
          <a:p>
            <a:pPr marL="285750" indent="-285750">
              <a:buFont typeface="Arial" panose="020B0604020202020204" pitchFamily="34" charset="0"/>
              <a:buChar char="•"/>
            </a:pPr>
            <a:r>
              <a:rPr lang="en-US" sz="4000" dirty="0"/>
              <a:t>Continued lack of success – after further reevaluation, advisor recommended that we further modify our protocol</a:t>
            </a:r>
          </a:p>
          <a:p>
            <a:endParaRPr lang="en-US" dirty="0"/>
          </a:p>
        </p:txBody>
      </p:sp>
      <p:sp>
        <p:nvSpPr>
          <p:cNvPr id="18" name="TextBox 17">
            <a:extLst>
              <a:ext uri="{FF2B5EF4-FFF2-40B4-BE49-F238E27FC236}">
                <a16:creationId xmlns:a16="http://schemas.microsoft.com/office/drawing/2014/main" id="{AB3B7486-8D60-4577-8880-7BE315829AA6}"/>
              </a:ext>
            </a:extLst>
          </p:cNvPr>
          <p:cNvSpPr txBox="1"/>
          <p:nvPr/>
        </p:nvSpPr>
        <p:spPr>
          <a:xfrm>
            <a:off x="31129925" y="11113292"/>
            <a:ext cx="8579095" cy="6524863"/>
          </a:xfrm>
          <a:prstGeom prst="rect">
            <a:avLst/>
          </a:prstGeom>
          <a:noFill/>
          <a:ln>
            <a:solidFill>
              <a:schemeClr val="tx1"/>
            </a:solidFill>
          </a:ln>
        </p:spPr>
        <p:txBody>
          <a:bodyPr wrap="square" rtlCol="0">
            <a:spAutoFit/>
          </a:bodyPr>
          <a:lstStyle/>
          <a:p>
            <a:pPr algn="ctr"/>
            <a:r>
              <a:rPr lang="en-US" sz="6000" dirty="0"/>
              <a:t>3. Electrospinning PCL and surface modification</a:t>
            </a:r>
          </a:p>
          <a:p>
            <a:endParaRPr lang="en-US" dirty="0"/>
          </a:p>
          <a:p>
            <a:pPr marL="285750" indent="-285750">
              <a:buFont typeface="Arial" panose="020B0604020202020204" pitchFamily="34" charset="0"/>
              <a:buChar char="•"/>
            </a:pPr>
            <a:r>
              <a:rPr lang="en-US" sz="4000" dirty="0"/>
              <a:t>Successfully </a:t>
            </a:r>
            <a:r>
              <a:rPr lang="en-US" sz="4000" dirty="0" err="1"/>
              <a:t>electrospun</a:t>
            </a:r>
            <a:r>
              <a:rPr lang="en-US" sz="4000" dirty="0"/>
              <a:t> PCL scaffolds (figure 5)</a:t>
            </a:r>
          </a:p>
          <a:p>
            <a:pPr marL="285750" indent="-285750">
              <a:buFont typeface="Arial" panose="020B0604020202020204" pitchFamily="34" charset="0"/>
              <a:buChar char="•"/>
            </a:pPr>
            <a:r>
              <a:rPr lang="en-US" sz="4000" dirty="0"/>
              <a:t>Investigated biocompatibility of surface-modified PCL scaffolds</a:t>
            </a:r>
          </a:p>
          <a:p>
            <a:pPr marL="285750" indent="-285750">
              <a:buFont typeface="Arial" panose="020B0604020202020204" pitchFamily="34" charset="0"/>
              <a:buChar char="•"/>
            </a:pPr>
            <a:r>
              <a:rPr lang="en-US" sz="4000" dirty="0"/>
              <a:t>Very soon after, the university’s facilities closed indefinitely, suspending laboratory work</a:t>
            </a:r>
          </a:p>
        </p:txBody>
      </p:sp>
      <p:sp>
        <p:nvSpPr>
          <p:cNvPr id="19" name="TextBox 18">
            <a:extLst>
              <a:ext uri="{FF2B5EF4-FFF2-40B4-BE49-F238E27FC236}">
                <a16:creationId xmlns:a16="http://schemas.microsoft.com/office/drawing/2014/main" id="{25137A16-2CE6-4BBC-B238-E878CED941F9}"/>
              </a:ext>
            </a:extLst>
          </p:cNvPr>
          <p:cNvSpPr txBox="1"/>
          <p:nvPr/>
        </p:nvSpPr>
        <p:spPr>
          <a:xfrm>
            <a:off x="40719215" y="10351372"/>
            <a:ext cx="9207523" cy="8032968"/>
          </a:xfrm>
          <a:prstGeom prst="rect">
            <a:avLst/>
          </a:prstGeom>
          <a:noFill/>
          <a:ln>
            <a:solidFill>
              <a:schemeClr val="tx1"/>
            </a:solidFill>
          </a:ln>
        </p:spPr>
        <p:txBody>
          <a:bodyPr wrap="square" rtlCol="0">
            <a:spAutoFit/>
          </a:bodyPr>
          <a:lstStyle/>
          <a:p>
            <a:pPr algn="ctr"/>
            <a:r>
              <a:rPr lang="en-US" sz="6000" dirty="0"/>
              <a:t>4. Review Paper on Cell-Surface Interactions and Extracellular Matrix Mimicking:</a:t>
            </a:r>
          </a:p>
          <a:p>
            <a:endParaRPr lang="en-US" dirty="0"/>
          </a:p>
          <a:p>
            <a:pPr marL="285750" indent="-285750">
              <a:buFont typeface="Arial" panose="020B0604020202020204" pitchFamily="34" charset="0"/>
              <a:buChar char="•"/>
            </a:pPr>
            <a:r>
              <a:rPr lang="en-US" sz="4000" dirty="0"/>
              <a:t>After the suspension of lab work our advisor suggested that we write a review paper relevant to our previous endeavors. This would develop our ability to read through scientific literature and give us a tangible goal for our project.</a:t>
            </a:r>
          </a:p>
          <a:p>
            <a:endParaRPr lang="en-US" dirty="0"/>
          </a:p>
        </p:txBody>
      </p:sp>
      <p:pic>
        <p:nvPicPr>
          <p:cNvPr id="21" name="Picture 20">
            <a:extLst>
              <a:ext uri="{FF2B5EF4-FFF2-40B4-BE49-F238E27FC236}">
                <a16:creationId xmlns:a16="http://schemas.microsoft.com/office/drawing/2014/main" id="{F00F8C26-A0BD-4BFE-9DAD-6988002756A8}"/>
              </a:ext>
            </a:extLst>
          </p:cNvPr>
          <p:cNvPicPr>
            <a:picLocks noChangeAspect="1"/>
          </p:cNvPicPr>
          <p:nvPr/>
        </p:nvPicPr>
        <p:blipFill>
          <a:blip r:embed="rId5"/>
          <a:stretch>
            <a:fillRect/>
          </a:stretch>
        </p:blipFill>
        <p:spPr>
          <a:xfrm>
            <a:off x="22467470" y="19315956"/>
            <a:ext cx="19779030" cy="11404125"/>
          </a:xfrm>
          <a:prstGeom prst="rect">
            <a:avLst/>
          </a:prstGeom>
        </p:spPr>
      </p:pic>
      <p:sp>
        <p:nvSpPr>
          <p:cNvPr id="22" name="TextBox 21">
            <a:extLst>
              <a:ext uri="{FF2B5EF4-FFF2-40B4-BE49-F238E27FC236}">
                <a16:creationId xmlns:a16="http://schemas.microsoft.com/office/drawing/2014/main" id="{DADAE1F5-885B-4F67-93D8-6D31A0B03B27}"/>
              </a:ext>
            </a:extLst>
          </p:cNvPr>
          <p:cNvSpPr txBox="1"/>
          <p:nvPr/>
        </p:nvSpPr>
        <p:spPr>
          <a:xfrm>
            <a:off x="27591208" y="5419741"/>
            <a:ext cx="11794954" cy="4616648"/>
          </a:xfrm>
          <a:prstGeom prst="rect">
            <a:avLst/>
          </a:prstGeom>
          <a:solidFill>
            <a:srgbClr val="FF0000">
              <a:alpha val="27000"/>
            </a:srgbClr>
          </a:solidFill>
          <a:ln>
            <a:noFill/>
          </a:ln>
        </p:spPr>
        <p:txBody>
          <a:bodyPr wrap="square" rtlCol="0">
            <a:spAutoFit/>
          </a:bodyPr>
          <a:lstStyle/>
          <a:p>
            <a:r>
              <a:rPr lang="en-US" sz="5400" b="1" dirty="0"/>
              <a:t>Goals:</a:t>
            </a:r>
          </a:p>
          <a:p>
            <a:r>
              <a:rPr lang="en-US" sz="4000" dirty="0"/>
              <a:t>- Learn how to </a:t>
            </a:r>
            <a:r>
              <a:rPr lang="en-US" sz="4000" dirty="0" err="1"/>
              <a:t>electrospin</a:t>
            </a:r>
            <a:r>
              <a:rPr lang="en-US" sz="4000" dirty="0"/>
              <a:t> nanofiber scaffolds from polymer solutions</a:t>
            </a:r>
          </a:p>
          <a:p>
            <a:r>
              <a:rPr lang="en-US" sz="4000" dirty="0"/>
              <a:t>- Understand applications of tissue engineering for dermal wound healing</a:t>
            </a:r>
          </a:p>
          <a:p>
            <a:r>
              <a:rPr lang="en-US" sz="4000" dirty="0"/>
              <a:t>- Learn how to search for and read scientific literature effectively</a:t>
            </a:r>
          </a:p>
        </p:txBody>
      </p:sp>
      <p:sp>
        <p:nvSpPr>
          <p:cNvPr id="23" name="TextBox 22">
            <a:extLst>
              <a:ext uri="{FF2B5EF4-FFF2-40B4-BE49-F238E27FC236}">
                <a16:creationId xmlns:a16="http://schemas.microsoft.com/office/drawing/2014/main" id="{9C884800-7BA6-48CC-974E-78C75F4ED988}"/>
              </a:ext>
            </a:extLst>
          </p:cNvPr>
          <p:cNvSpPr txBox="1"/>
          <p:nvPr/>
        </p:nvSpPr>
        <p:spPr>
          <a:xfrm>
            <a:off x="15612501" y="333141"/>
            <a:ext cx="21060237" cy="4154984"/>
          </a:xfrm>
          <a:prstGeom prst="rect">
            <a:avLst/>
          </a:prstGeom>
          <a:noFill/>
        </p:spPr>
        <p:txBody>
          <a:bodyPr wrap="square" rtlCol="0">
            <a:spAutoFit/>
          </a:bodyPr>
          <a:lstStyle/>
          <a:p>
            <a:pPr algn="ctr"/>
            <a:r>
              <a:rPr lang="en-US" sz="8800" dirty="0"/>
              <a:t>Tissue Engineering: </a:t>
            </a:r>
            <a:br>
              <a:rPr lang="en-US" sz="8800" dirty="0"/>
            </a:br>
            <a:r>
              <a:rPr lang="en-US" sz="8800" dirty="0"/>
              <a:t>Electrospinning Nanofiber Polymer Scaffolds for Dermal Wound Healing</a:t>
            </a:r>
          </a:p>
        </p:txBody>
      </p:sp>
      <p:sp>
        <p:nvSpPr>
          <p:cNvPr id="25" name="TextBox 24">
            <a:extLst>
              <a:ext uri="{FF2B5EF4-FFF2-40B4-BE49-F238E27FC236}">
                <a16:creationId xmlns:a16="http://schemas.microsoft.com/office/drawing/2014/main" id="{26647727-B473-45B9-A701-55B37D0593E4}"/>
              </a:ext>
            </a:extLst>
          </p:cNvPr>
          <p:cNvSpPr txBox="1"/>
          <p:nvPr/>
        </p:nvSpPr>
        <p:spPr>
          <a:xfrm>
            <a:off x="2518224" y="28146792"/>
            <a:ext cx="7286828" cy="3108543"/>
          </a:xfrm>
          <a:prstGeom prst="rect">
            <a:avLst/>
          </a:prstGeom>
          <a:noFill/>
        </p:spPr>
        <p:txBody>
          <a:bodyPr wrap="square" rtlCol="0">
            <a:spAutoFit/>
          </a:bodyPr>
          <a:lstStyle/>
          <a:p>
            <a:pPr lvl="0" algn="ctr"/>
            <a:r>
              <a:rPr lang="en-US" sz="4000" b="1" dirty="0">
                <a:solidFill>
                  <a:prstClr val="black"/>
                </a:solidFill>
              </a:rPr>
              <a:t>Figure 2</a:t>
            </a:r>
            <a:r>
              <a:rPr lang="en-US" sz="4000" dirty="0">
                <a:solidFill>
                  <a:prstClr val="black"/>
                </a:solidFill>
              </a:rPr>
              <a:t>: </a:t>
            </a:r>
            <a:r>
              <a:rPr lang="en-US" sz="3200" dirty="0">
                <a:solidFill>
                  <a:prstClr val="black"/>
                </a:solidFill>
              </a:rPr>
              <a:t>Typical electrospinning setup. A high voltage is applied to the solution at the emitter, which is projected to the collector as a “jet”. The solvent evaporates and the polymer is collected as a fiber</a:t>
            </a:r>
            <a:r>
              <a:rPr lang="en-US" sz="3600" dirty="0">
                <a:solidFill>
                  <a:prstClr val="black"/>
                </a:solidFill>
              </a:rPr>
              <a:t>.</a:t>
            </a:r>
          </a:p>
          <a:p>
            <a:pPr lvl="0" algn="ctr"/>
            <a:r>
              <a:rPr lang="en-US" sz="2400" i="1" dirty="0"/>
              <a:t>Image source: Nanoscience.com</a:t>
            </a:r>
          </a:p>
        </p:txBody>
      </p:sp>
      <p:pic>
        <p:nvPicPr>
          <p:cNvPr id="26" name="Picture 25">
            <a:extLst>
              <a:ext uri="{FF2B5EF4-FFF2-40B4-BE49-F238E27FC236}">
                <a16:creationId xmlns:a16="http://schemas.microsoft.com/office/drawing/2014/main" id="{1BC4438E-EBB9-4D6B-A801-320F1DBDDEB1}"/>
              </a:ext>
            </a:extLst>
          </p:cNvPr>
          <p:cNvPicPr>
            <a:picLocks noChangeAspect="1"/>
          </p:cNvPicPr>
          <p:nvPr/>
        </p:nvPicPr>
        <p:blipFill>
          <a:blip r:embed="rId6"/>
          <a:stretch>
            <a:fillRect/>
          </a:stretch>
        </p:blipFill>
        <p:spPr>
          <a:xfrm>
            <a:off x="1326638" y="5104052"/>
            <a:ext cx="11216276" cy="3703488"/>
          </a:xfrm>
          <a:prstGeom prst="rect">
            <a:avLst/>
          </a:prstGeom>
          <a:effectLst/>
        </p:spPr>
      </p:pic>
      <p:sp>
        <p:nvSpPr>
          <p:cNvPr id="28" name="TextBox 27">
            <a:extLst>
              <a:ext uri="{FF2B5EF4-FFF2-40B4-BE49-F238E27FC236}">
                <a16:creationId xmlns:a16="http://schemas.microsoft.com/office/drawing/2014/main" id="{8D9A8F90-039F-4795-A437-99F678D10F6D}"/>
              </a:ext>
            </a:extLst>
          </p:cNvPr>
          <p:cNvSpPr txBox="1"/>
          <p:nvPr/>
        </p:nvSpPr>
        <p:spPr>
          <a:xfrm>
            <a:off x="13968749" y="5571941"/>
            <a:ext cx="12444781" cy="3785652"/>
          </a:xfrm>
          <a:prstGeom prst="rect">
            <a:avLst/>
          </a:prstGeom>
          <a:solidFill>
            <a:schemeClr val="accent2">
              <a:lumMod val="60000"/>
              <a:lumOff val="40000"/>
              <a:alpha val="41000"/>
            </a:schemeClr>
          </a:solidFill>
        </p:spPr>
        <p:txBody>
          <a:bodyPr wrap="square" rtlCol="0">
            <a:spAutoFit/>
          </a:bodyPr>
          <a:lstStyle/>
          <a:p>
            <a:pPr algn="ctr"/>
            <a:r>
              <a:rPr lang="en-US" sz="4800" b="1" dirty="0"/>
              <a:t>Team 25</a:t>
            </a:r>
            <a:br>
              <a:rPr lang="en-US" sz="4800" dirty="0"/>
            </a:br>
            <a:r>
              <a:rPr lang="en-US" sz="4800" dirty="0"/>
              <a:t>Jacob Long – Electrical Engineering</a:t>
            </a:r>
          </a:p>
          <a:p>
            <a:pPr algn="ctr"/>
            <a:r>
              <a:rPr lang="en-US" sz="4800" dirty="0" err="1"/>
              <a:t>Avani</a:t>
            </a:r>
            <a:r>
              <a:rPr lang="en-US" sz="4800" dirty="0"/>
              <a:t> </a:t>
            </a:r>
            <a:r>
              <a:rPr lang="en-US" sz="4800" dirty="0" err="1"/>
              <a:t>Kabra</a:t>
            </a:r>
            <a:r>
              <a:rPr lang="en-US" sz="4800" dirty="0"/>
              <a:t> – Medical Sciences (not CEAS)</a:t>
            </a:r>
            <a:br>
              <a:rPr lang="en-US" sz="4800" dirty="0"/>
            </a:br>
            <a:r>
              <a:rPr lang="en-US" sz="4800" dirty="0"/>
              <a:t>Advisor: Dr. Leyla Esfandiari</a:t>
            </a:r>
            <a:br>
              <a:rPr lang="en-US" sz="4800" dirty="0"/>
            </a:br>
            <a:r>
              <a:rPr lang="en-US" sz="4800" dirty="0"/>
              <a:t>Integrative Biosensing Laboratory, ERC 893</a:t>
            </a:r>
          </a:p>
        </p:txBody>
      </p:sp>
      <p:sp>
        <p:nvSpPr>
          <p:cNvPr id="29" name="TextBox 28">
            <a:extLst>
              <a:ext uri="{FF2B5EF4-FFF2-40B4-BE49-F238E27FC236}">
                <a16:creationId xmlns:a16="http://schemas.microsoft.com/office/drawing/2014/main" id="{83381780-E091-454B-8EB6-AAD512EF6D72}"/>
              </a:ext>
            </a:extLst>
          </p:cNvPr>
          <p:cNvSpPr txBox="1"/>
          <p:nvPr/>
        </p:nvSpPr>
        <p:spPr>
          <a:xfrm>
            <a:off x="1471479" y="499740"/>
            <a:ext cx="10788596" cy="4001095"/>
          </a:xfrm>
          <a:prstGeom prst="rect">
            <a:avLst/>
          </a:prstGeom>
          <a:noFill/>
          <a:ln>
            <a:noFill/>
          </a:ln>
        </p:spPr>
        <p:txBody>
          <a:bodyPr wrap="square" rtlCol="0">
            <a:spAutoFit/>
          </a:bodyPr>
          <a:lstStyle/>
          <a:p>
            <a:r>
              <a:rPr lang="en-US" sz="5400" b="1" dirty="0"/>
              <a:t>Problem: </a:t>
            </a:r>
          </a:p>
          <a:p>
            <a:r>
              <a:rPr lang="en-US" sz="4000" dirty="0"/>
              <a:t>Chronic wounds (see figure 1) affect more than 6.5 million people in the United States, and current treatment is only marginally effective. Tissue engineering presents opportunity through polymer scaffold construction to improve wound healing. </a:t>
            </a:r>
          </a:p>
        </p:txBody>
      </p:sp>
      <p:sp>
        <p:nvSpPr>
          <p:cNvPr id="30" name="TextBox 29">
            <a:extLst>
              <a:ext uri="{FF2B5EF4-FFF2-40B4-BE49-F238E27FC236}">
                <a16:creationId xmlns:a16="http://schemas.microsoft.com/office/drawing/2014/main" id="{28672F4F-F719-4816-AF20-EA79C7A4DF62}"/>
              </a:ext>
            </a:extLst>
          </p:cNvPr>
          <p:cNvSpPr txBox="1"/>
          <p:nvPr/>
        </p:nvSpPr>
        <p:spPr>
          <a:xfrm>
            <a:off x="1471479" y="12513868"/>
            <a:ext cx="10650597" cy="4001095"/>
          </a:xfrm>
          <a:prstGeom prst="rect">
            <a:avLst/>
          </a:prstGeom>
          <a:noFill/>
          <a:ln>
            <a:noFill/>
          </a:ln>
        </p:spPr>
        <p:txBody>
          <a:bodyPr wrap="square" rtlCol="0">
            <a:spAutoFit/>
          </a:bodyPr>
          <a:lstStyle/>
          <a:p>
            <a:r>
              <a:rPr lang="en-US" sz="5400" b="1" dirty="0"/>
              <a:t>Solution:</a:t>
            </a:r>
          </a:p>
          <a:p>
            <a:r>
              <a:rPr lang="en-US" sz="4000" dirty="0"/>
              <a:t>Further improve polymer scaffolds for wound healing by electrospinning (figure 2) a scaffold from an optimal material, and adding additional substances to the scaffolds to facilitate cell proliferation and migration </a:t>
            </a:r>
          </a:p>
        </p:txBody>
      </p:sp>
      <p:sp>
        <p:nvSpPr>
          <p:cNvPr id="31" name="TextBox 30">
            <a:extLst>
              <a:ext uri="{FF2B5EF4-FFF2-40B4-BE49-F238E27FC236}">
                <a16:creationId xmlns:a16="http://schemas.microsoft.com/office/drawing/2014/main" id="{E61B570B-5B85-4394-BA78-474B93D32789}"/>
              </a:ext>
            </a:extLst>
          </p:cNvPr>
          <p:cNvSpPr txBox="1"/>
          <p:nvPr/>
        </p:nvSpPr>
        <p:spPr>
          <a:xfrm>
            <a:off x="1609478" y="9410757"/>
            <a:ext cx="10650597" cy="1938992"/>
          </a:xfrm>
          <a:prstGeom prst="rect">
            <a:avLst/>
          </a:prstGeom>
          <a:noFill/>
        </p:spPr>
        <p:txBody>
          <a:bodyPr wrap="square" rtlCol="0">
            <a:spAutoFit/>
          </a:bodyPr>
          <a:lstStyle/>
          <a:p>
            <a:pPr algn="ctr"/>
            <a:r>
              <a:rPr lang="en-US" sz="4000" b="1" dirty="0"/>
              <a:t>Figure 1</a:t>
            </a:r>
            <a:r>
              <a:rPr lang="en-US" sz="4000" dirty="0"/>
              <a:t>: </a:t>
            </a:r>
            <a:r>
              <a:rPr lang="en-US" sz="3200" dirty="0"/>
              <a:t>The first three stages of wound healing. Chronic wounds are typically arrested in the inflammation stage.</a:t>
            </a:r>
            <a:endParaRPr lang="en-US" sz="4000" dirty="0"/>
          </a:p>
          <a:p>
            <a:r>
              <a:rPr lang="en-US" sz="2400" dirty="0"/>
              <a:t>(Rieger, K. A., Birch, N. P., &amp; Schiffman, J. D. (2013). Journal of Materials Chemistry B, 1(36), 4531.)</a:t>
            </a:r>
          </a:p>
        </p:txBody>
      </p:sp>
      <p:sp>
        <p:nvSpPr>
          <p:cNvPr id="37" name="TextBox 36">
            <a:extLst>
              <a:ext uri="{FF2B5EF4-FFF2-40B4-BE49-F238E27FC236}">
                <a16:creationId xmlns:a16="http://schemas.microsoft.com/office/drawing/2014/main" id="{C0CBA7FA-F75D-4202-9DBF-9BE963AF5C32}"/>
              </a:ext>
            </a:extLst>
          </p:cNvPr>
          <p:cNvSpPr txBox="1"/>
          <p:nvPr/>
        </p:nvSpPr>
        <p:spPr>
          <a:xfrm>
            <a:off x="26142619" y="31215000"/>
            <a:ext cx="12337091" cy="769441"/>
          </a:xfrm>
          <a:prstGeom prst="rect">
            <a:avLst/>
          </a:prstGeom>
          <a:noFill/>
        </p:spPr>
        <p:txBody>
          <a:bodyPr wrap="square" rtlCol="0">
            <a:spAutoFit/>
          </a:bodyPr>
          <a:lstStyle/>
          <a:p>
            <a:pPr algn="ctr"/>
            <a:r>
              <a:rPr lang="en-US" sz="4400" b="1" dirty="0"/>
              <a:t>Figure 4</a:t>
            </a:r>
            <a:r>
              <a:rPr lang="en-US" sz="4400" dirty="0"/>
              <a:t>: </a:t>
            </a:r>
            <a:r>
              <a:rPr lang="en-US" sz="3200" dirty="0"/>
              <a:t>GANTT Chart</a:t>
            </a:r>
          </a:p>
        </p:txBody>
      </p:sp>
      <p:sp>
        <p:nvSpPr>
          <p:cNvPr id="41" name="TextBox 40">
            <a:extLst>
              <a:ext uri="{FF2B5EF4-FFF2-40B4-BE49-F238E27FC236}">
                <a16:creationId xmlns:a16="http://schemas.microsoft.com/office/drawing/2014/main" id="{E158F120-9BC7-46DA-8AF8-7E6E25972E8F}"/>
              </a:ext>
            </a:extLst>
          </p:cNvPr>
          <p:cNvSpPr txBox="1"/>
          <p:nvPr/>
        </p:nvSpPr>
        <p:spPr>
          <a:xfrm>
            <a:off x="40299534" y="8157264"/>
            <a:ext cx="10046884" cy="1200329"/>
          </a:xfrm>
          <a:prstGeom prst="rect">
            <a:avLst/>
          </a:prstGeom>
          <a:noFill/>
        </p:spPr>
        <p:txBody>
          <a:bodyPr wrap="square" rtlCol="0">
            <a:spAutoFit/>
          </a:bodyPr>
          <a:lstStyle/>
          <a:p>
            <a:pPr algn="ctr"/>
            <a:r>
              <a:rPr lang="en-US" sz="4000" b="1" dirty="0"/>
              <a:t>Figure 5</a:t>
            </a:r>
            <a:r>
              <a:rPr lang="en-US" sz="4000" dirty="0"/>
              <a:t>: </a:t>
            </a:r>
            <a:r>
              <a:rPr lang="en-US" sz="3200" dirty="0" err="1"/>
              <a:t>Electrospun</a:t>
            </a:r>
            <a:r>
              <a:rPr lang="en-US" sz="3200" dirty="0"/>
              <a:t> PCL nanofibers 02/27/2020 (scale 100</a:t>
            </a:r>
            <a:r>
              <a:rPr lang="el-GR" sz="3200" dirty="0"/>
              <a:t>μ</a:t>
            </a:r>
            <a:r>
              <a:rPr lang="en-US" sz="3200" dirty="0"/>
              <a:t>m)</a:t>
            </a:r>
          </a:p>
        </p:txBody>
      </p:sp>
      <p:sp>
        <p:nvSpPr>
          <p:cNvPr id="43" name="TextBox 42">
            <a:extLst>
              <a:ext uri="{FF2B5EF4-FFF2-40B4-BE49-F238E27FC236}">
                <a16:creationId xmlns:a16="http://schemas.microsoft.com/office/drawing/2014/main" id="{56CDBA96-0253-41C3-8AF6-5F65E63D2CE5}"/>
              </a:ext>
            </a:extLst>
          </p:cNvPr>
          <p:cNvSpPr txBox="1"/>
          <p:nvPr/>
        </p:nvSpPr>
        <p:spPr>
          <a:xfrm>
            <a:off x="12684361" y="28187984"/>
            <a:ext cx="8799730" cy="1200329"/>
          </a:xfrm>
          <a:prstGeom prst="rect">
            <a:avLst/>
          </a:prstGeom>
          <a:noFill/>
        </p:spPr>
        <p:txBody>
          <a:bodyPr wrap="square" rtlCol="0">
            <a:spAutoFit/>
          </a:bodyPr>
          <a:lstStyle/>
          <a:p>
            <a:pPr algn="ctr"/>
            <a:r>
              <a:rPr lang="en-US" sz="4000" b="1" dirty="0"/>
              <a:t>Figure 3</a:t>
            </a:r>
            <a:r>
              <a:rPr lang="en-US" sz="4000" dirty="0"/>
              <a:t>: </a:t>
            </a:r>
            <a:r>
              <a:rPr lang="en-US" sz="3200" dirty="0"/>
              <a:t>Attempt to </a:t>
            </a:r>
            <a:r>
              <a:rPr lang="en-US" sz="3200" dirty="0" err="1"/>
              <a:t>electrospin</a:t>
            </a:r>
            <a:r>
              <a:rPr lang="en-US" sz="3200" dirty="0"/>
              <a:t> Chitosan. </a:t>
            </a:r>
            <a:br>
              <a:rPr lang="en-US" sz="3200" dirty="0"/>
            </a:br>
            <a:r>
              <a:rPr lang="en-US" sz="3200" dirty="0"/>
              <a:t>Trial 12/10/2019 (scale 100</a:t>
            </a:r>
            <a:r>
              <a:rPr lang="el-GR" sz="3200" dirty="0"/>
              <a:t>μ</a:t>
            </a:r>
            <a:r>
              <a:rPr lang="en-US" sz="3200" dirty="0"/>
              <a:t>m)</a:t>
            </a:r>
          </a:p>
        </p:txBody>
      </p:sp>
    </p:spTree>
    <p:extLst>
      <p:ext uri="{BB962C8B-B14F-4D97-AF65-F5344CB8AC3E}">
        <p14:creationId xmlns:p14="http://schemas.microsoft.com/office/powerpoint/2010/main" val="1877071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50299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2526</TotalTime>
  <Words>439</Words>
  <Application>Microsoft Office PowerPoint</Application>
  <PresentationFormat>Custom</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Long</dc:creator>
  <cp:lastModifiedBy>Jacob Long</cp:lastModifiedBy>
  <cp:revision>57</cp:revision>
  <dcterms:created xsi:type="dcterms:W3CDTF">2020-04-14T01:11:47Z</dcterms:created>
  <dcterms:modified xsi:type="dcterms:W3CDTF">2020-04-17T17:56:34Z</dcterms:modified>
</cp:coreProperties>
</file>